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Times New Roman Medium" charset="1" panose="02030502070405020303"/>
      <p:regular r:id="rId18"/>
    </p:embeddedFont>
    <p:embeddedFont>
      <p:font typeface="Playfair Display" charset="1" panose="00000500000000000000"/>
      <p:regular r:id="rId19"/>
    </p:embeddedFont>
    <p:embeddedFont>
      <p:font typeface="Public Sans Bold" charset="1" panose="00000000000000000000"/>
      <p:regular r:id="rId20"/>
    </p:embeddedFont>
    <p:embeddedFont>
      <p:font typeface="Public Sans" charset="1" panose="00000000000000000000"/>
      <p:regular r:id="rId21"/>
    </p:embeddedFont>
    <p:embeddedFont>
      <p:font typeface="Playfair Display Bold" charset="1" panose="00000800000000000000"/>
      <p:regular r:id="rId22"/>
    </p:embeddedFont>
    <p:embeddedFont>
      <p:font typeface="Times New Roman" charset="1" panose="020305020704050203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https://public.tableau.com/shared/KGK44CMR7?:display_count=n&amp;:origin=viz_share_link" TargetMode="External" Type="http://schemas.openxmlformats.org/officeDocument/2006/relationships/hyperlink"/><Relationship Id="rId4" Target="https://public.tableau.com/shared/KGK44CMR7?:display_count=n&amp;:origin=viz_share_link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https://divvybikes.com/data-license-agreement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939851" y="4654963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39840" y="4991100"/>
            <a:ext cx="16230600" cy="204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3714" spc="308" b="true">
                <a:solidFill>
                  <a:srgbClr val="2B2C30"/>
                </a:solidFill>
                <a:latin typeface="Times New Roman Medium"/>
                <a:ea typeface="Times New Roman Medium"/>
                <a:cs typeface="Times New Roman Medium"/>
                <a:sym typeface="Times New Roman Medium"/>
              </a:rPr>
              <a:t>Marketing Strategies for converting casual riders into annual members. </a:t>
            </a:r>
          </a:p>
          <a:p>
            <a:pPr algn="l">
              <a:lnSpc>
                <a:spcPts val="52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850974" y="3173348"/>
            <a:ext cx="16408332" cy="1243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64"/>
              </a:lnSpc>
            </a:pPr>
            <a:r>
              <a:rPr lang="en-US" sz="9960" spc="49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Cyclistic Bike-Share 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16407" y="8092505"/>
            <a:ext cx="7862435" cy="1251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9"/>
              </a:lnSpc>
            </a:pPr>
            <a:r>
              <a:rPr lang="en-US" sz="3399" b="true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Presented by</a:t>
            </a:r>
            <a:r>
              <a:rPr lang="en-US" sz="33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: Huyun Li</a:t>
            </a:r>
          </a:p>
          <a:p>
            <a:pPr algn="l">
              <a:lnSpc>
                <a:spcPts val="5099"/>
              </a:lnSpc>
            </a:pPr>
            <a:r>
              <a:rPr lang="en-US" sz="33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Last Updated: September 3rd, 2024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4794045" y="1857903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7372161" y="2960421"/>
            <a:ext cx="5131412" cy="5546318"/>
          </a:xfrm>
          <a:custGeom>
            <a:avLst/>
            <a:gdLst/>
            <a:ahLst/>
            <a:cxnLst/>
            <a:rect r="r" b="b" t="t" l="l"/>
            <a:pathLst>
              <a:path h="5546318" w="5131412">
                <a:moveTo>
                  <a:pt x="0" y="0"/>
                </a:moveTo>
                <a:lnTo>
                  <a:pt x="5131411" y="0"/>
                </a:lnTo>
                <a:lnTo>
                  <a:pt x="5131411" y="5546318"/>
                </a:lnTo>
                <a:lnTo>
                  <a:pt x="0" y="55463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606410" y="2968649"/>
            <a:ext cx="5455884" cy="5529862"/>
          </a:xfrm>
          <a:custGeom>
            <a:avLst/>
            <a:gdLst/>
            <a:ahLst/>
            <a:cxnLst/>
            <a:rect r="r" b="b" t="t" l="l"/>
            <a:pathLst>
              <a:path h="5529862" w="5455884">
                <a:moveTo>
                  <a:pt x="0" y="0"/>
                </a:moveTo>
                <a:lnTo>
                  <a:pt x="5455883" y="0"/>
                </a:lnTo>
                <a:lnTo>
                  <a:pt x="5455883" y="5529862"/>
                </a:lnTo>
                <a:lnTo>
                  <a:pt x="0" y="55298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06871" y="942975"/>
            <a:ext cx="16230600" cy="65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TELL THE STORY (WITH DATA)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7009" y="2402757"/>
            <a:ext cx="6463885" cy="6964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8700" indent="-384350" lvl="1">
              <a:lnSpc>
                <a:spcPts val="4628"/>
              </a:lnSpc>
              <a:buFont typeface="Arial"/>
              <a:buChar char="•"/>
            </a:pPr>
            <a:r>
              <a:rPr lang="en-US" sz="3560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For casual users, the data from January stands out compared to other months. </a:t>
            </a:r>
          </a:p>
          <a:p>
            <a:pPr algn="l">
              <a:lnSpc>
                <a:spcPts val="4628"/>
              </a:lnSpc>
            </a:pPr>
          </a:p>
          <a:p>
            <a:pPr algn="l" marL="768700" indent="-384350" lvl="1">
              <a:lnSpc>
                <a:spcPts val="4628"/>
              </a:lnSpc>
              <a:buFont typeface="Arial"/>
              <a:buChar char="•"/>
            </a:pPr>
            <a:r>
              <a:rPr lang="en-US" sz="3560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Users spend more time riding bikes on weekdays than on weekends. </a:t>
            </a:r>
          </a:p>
          <a:p>
            <a:pPr algn="l">
              <a:lnSpc>
                <a:spcPts val="4628"/>
              </a:lnSpc>
            </a:pPr>
          </a:p>
          <a:p>
            <a:pPr algn="l" marL="768700" indent="-384350" lvl="1">
              <a:lnSpc>
                <a:spcPts val="4628"/>
              </a:lnSpc>
              <a:buFont typeface="Arial"/>
              <a:buChar char="•"/>
            </a:pPr>
            <a:r>
              <a:rPr lang="en-US" sz="3560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Additionally, the ride length shows a slight increase between 1 and 2 AM.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193817" y="2778553"/>
            <a:ext cx="10938420" cy="6479747"/>
            <a:chOff x="0" y="0"/>
            <a:chExt cx="3280835" cy="19435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280835" cy="1943515"/>
            </a:xfrm>
            <a:custGeom>
              <a:avLst/>
              <a:gdLst/>
              <a:ahLst/>
              <a:cxnLst/>
              <a:rect r="r" b="b" t="t" l="l"/>
              <a:pathLst>
                <a:path h="1943515" w="3280835">
                  <a:moveTo>
                    <a:pt x="0" y="0"/>
                  </a:moveTo>
                  <a:lnTo>
                    <a:pt x="3280835" y="0"/>
                  </a:lnTo>
                  <a:lnTo>
                    <a:pt x="3280835" y="1943515"/>
                  </a:lnTo>
                  <a:lnTo>
                    <a:pt x="0" y="19435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3280835" cy="1972089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  <a:r>
                <a:rPr lang="en-US" sz="134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Casual</a:t>
              </a:r>
            </a:p>
            <a:p>
              <a:pPr algn="ctr">
                <a:lnSpc>
                  <a:spcPts val="1889"/>
                </a:lnSpc>
              </a:pPr>
              <a:r>
                <a:rPr lang="en-US" sz="134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Casual</a:t>
              </a:r>
            </a:p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012688" y="8615150"/>
            <a:ext cx="981770" cy="49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0"/>
              </a:lnSpc>
              <a:spcBef>
                <a:spcPct val="0"/>
              </a:spcBef>
            </a:pPr>
            <a:r>
              <a:rPr lang="en-US" sz="2614" spc="13">
                <a:solidFill>
                  <a:srgbClr val="2B2C3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Casual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71" y="942975"/>
            <a:ext cx="16230600" cy="65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CONCLUSION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16407" y="2312790"/>
            <a:ext cx="5146395" cy="5548687"/>
            <a:chOff x="0" y="0"/>
            <a:chExt cx="6861860" cy="739825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66675"/>
              <a:ext cx="6861860" cy="6322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 b="true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Marketing Strategy 1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714755"/>
              <a:ext cx="6861860" cy="66834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Target casual users with personalized emails, ads, and app notifications that emphasize membership benefits during the </a:t>
              </a:r>
              <a:r>
                <a:rPr lang="en-US" sz="2599" b="true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one-hour window</a:t>
              </a:r>
              <a:r>
                <a:rPr lang="en-US" sz="2599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before and after peak times, specifically around </a:t>
              </a:r>
              <a:r>
                <a:rPr lang="en-US" sz="2599" b="true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5 PM</a:t>
              </a:r>
              <a:r>
                <a:rPr lang="en-US" sz="2599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on weekends in February, March, April, and May. </a:t>
              </a:r>
            </a:p>
            <a:p>
              <a:pPr algn="l">
                <a:lnSpc>
                  <a:spcPts val="3639"/>
                </a:lnSpc>
              </a:pPr>
            </a:p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Shift the budget focus to weekdays in January instead.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548974" y="2312790"/>
            <a:ext cx="5146395" cy="4634387"/>
            <a:chOff x="0" y="0"/>
            <a:chExt cx="6861860" cy="617918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66675"/>
              <a:ext cx="6861860" cy="6322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 b="true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Marketing Strategy 2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714755"/>
              <a:ext cx="6861860" cy="54644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</a:t>
              </a:r>
              <a:r>
                <a:rPr lang="en-US" sz="2599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ntroduce a weekend membership plan with discounts applicable between </a:t>
              </a:r>
              <a:r>
                <a:rPr lang="en-US" sz="2599" b="true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5 AM and 5 PM</a:t>
              </a:r>
              <a:r>
                <a:rPr lang="en-US" sz="2599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from February to May. </a:t>
              </a:r>
            </a:p>
            <a:p>
              <a:pPr algn="l">
                <a:lnSpc>
                  <a:spcPts val="3639"/>
                </a:lnSpc>
              </a:pPr>
            </a:p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This plan targets casual users who prefer weekend rides but could benefit from the flexibility and savings of a membership.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112905" y="2312790"/>
            <a:ext cx="5146395" cy="3262935"/>
            <a:chOff x="0" y="0"/>
            <a:chExt cx="6861860" cy="435058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66675"/>
              <a:ext cx="6861860" cy="6322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 b="true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Marketing Strategy 3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714755"/>
              <a:ext cx="6861860" cy="3635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599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Promote exclusive benefits for members, such as unlimited </a:t>
              </a:r>
              <a:r>
                <a:rPr lang="en-US" sz="2599" b="true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electric </a:t>
              </a:r>
              <a:r>
                <a:rPr lang="en-US" sz="2599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bike rides, priority access to electric bikes, and discounts on extended rides.</a:t>
              </a:r>
            </a:p>
            <a:p>
              <a:pPr algn="l">
                <a:lnSpc>
                  <a:spcPts val="3639"/>
                </a:lnSpc>
              </a:pP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10316155" y="1598787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>
            <a:hlinkClick r:id="rId3" tooltip="https://public.tableau.com/shared/KGK44CMR7?:display_count=n&amp;:origin=viz_share_link"/>
          </p:cNvPr>
          <p:cNvSpPr/>
          <p:nvPr/>
        </p:nvSpPr>
        <p:spPr>
          <a:xfrm flipH="false" flipV="false" rot="0">
            <a:off x="6065996" y="166482"/>
            <a:ext cx="11958800" cy="9954035"/>
          </a:xfrm>
          <a:custGeom>
            <a:avLst/>
            <a:gdLst/>
            <a:ahLst/>
            <a:cxnLst/>
            <a:rect r="r" b="b" t="t" l="l"/>
            <a:pathLst>
              <a:path h="9954035" w="11958800">
                <a:moveTo>
                  <a:pt x="0" y="0"/>
                </a:moveTo>
                <a:lnTo>
                  <a:pt x="11958799" y="0"/>
                </a:lnTo>
                <a:lnTo>
                  <a:pt x="11958799" y="9954036"/>
                </a:lnTo>
                <a:lnTo>
                  <a:pt x="0" y="99540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06871" y="942975"/>
            <a:ext cx="16230600" cy="65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APPENDIX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06871" y="2605993"/>
            <a:ext cx="3726395" cy="2286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Link to Tableau Public:</a:t>
            </a:r>
          </a:p>
          <a:p>
            <a:pPr algn="l">
              <a:lnSpc>
                <a:spcPts val="3639"/>
              </a:lnSpc>
            </a:pPr>
            <a:r>
              <a:rPr lang="en-US" sz="2599" u="sng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  <a:hlinkClick r:id="rId4" tooltip="https://public.tableau.com/shared/KGK44CMR7?:display_count=n&amp;:origin=viz_share_link"/>
              </a:rPr>
              <a:t>https://public.tableau.com/shared/KGK44CMR7?:display_count=n&amp;:origin=viz_share_link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06871" y="942975"/>
            <a:ext cx="16230600" cy="65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TABLE OF CONTENTS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695" y="2598884"/>
            <a:ext cx="13099571" cy="5468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004" indent="-421002" lvl="1">
              <a:lnSpc>
                <a:spcPts val="7292"/>
              </a:lnSpc>
              <a:buFont typeface="Arial"/>
              <a:buChar char="•"/>
            </a:pPr>
            <a:r>
              <a:rPr lang="en-US" sz="38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Purpose Statement (What are we talking about)</a:t>
            </a:r>
          </a:p>
          <a:p>
            <a:pPr algn="l" marL="842004" indent="-421002" lvl="1">
              <a:lnSpc>
                <a:spcPts val="7292"/>
              </a:lnSpc>
              <a:buFont typeface="Arial"/>
              <a:buChar char="•"/>
            </a:pPr>
            <a:r>
              <a:rPr lang="en-US" sz="38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Data Source</a:t>
            </a:r>
          </a:p>
          <a:p>
            <a:pPr algn="l" marL="842004" indent="-421002" lvl="1">
              <a:lnSpc>
                <a:spcPts val="7292"/>
              </a:lnSpc>
              <a:buFont typeface="Arial"/>
              <a:buChar char="•"/>
            </a:pPr>
            <a:r>
              <a:rPr lang="en-US" sz="38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Data Cleaning and Process</a:t>
            </a:r>
          </a:p>
          <a:p>
            <a:pPr algn="l" marL="842004" indent="-421002" lvl="1">
              <a:lnSpc>
                <a:spcPts val="7292"/>
              </a:lnSpc>
              <a:buFont typeface="Arial"/>
              <a:buChar char="•"/>
            </a:pPr>
            <a:r>
              <a:rPr lang="en-US" sz="38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Tell the story (with data)</a:t>
            </a:r>
          </a:p>
          <a:p>
            <a:pPr algn="l" marL="842004" indent="-421002" lvl="1">
              <a:lnSpc>
                <a:spcPts val="7292"/>
              </a:lnSpc>
              <a:buFont typeface="Arial"/>
              <a:buChar char="•"/>
            </a:pPr>
            <a:r>
              <a:rPr lang="en-US" sz="38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Conclusion</a:t>
            </a:r>
          </a:p>
          <a:p>
            <a:pPr algn="l" marL="842004" indent="-421002" lvl="1">
              <a:lnSpc>
                <a:spcPts val="7292"/>
              </a:lnSpc>
              <a:buFont typeface="Arial"/>
              <a:buChar char="•"/>
            </a:pPr>
            <a:r>
              <a:rPr lang="en-US" sz="38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Appendix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9771044" y="2312790"/>
            <a:ext cx="7773804" cy="5063759"/>
            <a:chOff x="0" y="0"/>
            <a:chExt cx="2364475" cy="15401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64475" cy="1540190"/>
            </a:xfrm>
            <a:custGeom>
              <a:avLst/>
              <a:gdLst/>
              <a:ahLst/>
              <a:cxnLst/>
              <a:rect r="r" b="b" t="t" l="l"/>
              <a:pathLst>
                <a:path h="1540190" w="2364475">
                  <a:moveTo>
                    <a:pt x="0" y="0"/>
                  </a:moveTo>
                  <a:lnTo>
                    <a:pt x="2364475" y="0"/>
                  </a:lnTo>
                  <a:lnTo>
                    <a:pt x="2364475" y="1540190"/>
                  </a:lnTo>
                  <a:lnTo>
                    <a:pt x="0" y="15401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2364475" cy="1568764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381742" y="2686128"/>
            <a:ext cx="6552408" cy="4317083"/>
            <a:chOff x="0" y="0"/>
            <a:chExt cx="8736544" cy="5756111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11768" t="0" r="11768" b="0"/>
            <a:stretch>
              <a:fillRect/>
            </a:stretch>
          </p:blipFill>
          <p:spPr>
            <a:xfrm flipH="false" flipV="false">
              <a:off x="0" y="0"/>
              <a:ext cx="8736544" cy="5756111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1006871" y="942975"/>
            <a:ext cx="16230600" cy="65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PURPOSE STATEMENT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689" y="2312790"/>
            <a:ext cx="7926948" cy="6556309"/>
            <a:chOff x="0" y="0"/>
            <a:chExt cx="10569263" cy="8741746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85725"/>
              <a:ext cx="10502912" cy="6928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799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Cyclistic is a bike-share company, based in Chicago whose long-term goal is to maximize the number of annual memberships. To achieve the goal, the marketing team would like to design a new marketing strategy to convert casual riders into annual members. I am responsible for analyzing </a:t>
              </a:r>
              <a:r>
                <a:rPr lang="en-US" sz="2799">
                  <a:solidFill>
                    <a:srgbClr val="004AAD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how casual riders and annual members use Cyclistic bikes differently</a:t>
              </a:r>
              <a:r>
                <a:rPr lang="en-US" sz="2799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, and designing marketing strategies based on results.</a:t>
              </a:r>
              <a:r>
                <a:rPr lang="en-US" sz="2799">
                  <a:solidFill>
                    <a:srgbClr val="004AAD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 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7449185"/>
              <a:ext cx="10569263" cy="12925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b="true" sz="2799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Analytics-driven / Decision-making / Data analytics / Marketing strategies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9706408" y="2312790"/>
            <a:ext cx="7773804" cy="5063759"/>
            <a:chOff x="0" y="0"/>
            <a:chExt cx="2364475" cy="15401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64475" cy="1540190"/>
            </a:xfrm>
            <a:custGeom>
              <a:avLst/>
              <a:gdLst/>
              <a:ahLst/>
              <a:cxnLst/>
              <a:rect r="r" b="b" t="t" l="l"/>
              <a:pathLst>
                <a:path h="1540190" w="2364475">
                  <a:moveTo>
                    <a:pt x="0" y="0"/>
                  </a:moveTo>
                  <a:lnTo>
                    <a:pt x="2364475" y="0"/>
                  </a:lnTo>
                  <a:lnTo>
                    <a:pt x="2364475" y="1540190"/>
                  </a:lnTo>
                  <a:lnTo>
                    <a:pt x="0" y="15401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2364475" cy="1568764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317106" y="2686128"/>
            <a:ext cx="6552408" cy="4317083"/>
            <a:chOff x="0" y="0"/>
            <a:chExt cx="8736544" cy="5756111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0" t="585" r="0" b="585"/>
            <a:stretch>
              <a:fillRect/>
            </a:stretch>
          </p:blipFill>
          <p:spPr>
            <a:xfrm flipH="false" flipV="false">
              <a:off x="0" y="0"/>
              <a:ext cx="8736544" cy="5756111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1006871" y="942975"/>
            <a:ext cx="16230600" cy="65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DATA SOURCE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689" y="2227065"/>
            <a:ext cx="7877184" cy="6789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The Data is organized by Lyft Bikes and Scooters, LLC (“Bikeshare”)</a:t>
            </a:r>
          </a:p>
          <a:p>
            <a:pPr algn="l">
              <a:lnSpc>
                <a:spcPts val="4199"/>
              </a:lnSpc>
            </a:pP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It is located in the Divvy system and is owned by the City of Chicago. </a:t>
            </a:r>
          </a:p>
          <a:p>
            <a:pPr algn="l">
              <a:lnSpc>
                <a:spcPts val="4199"/>
              </a:lnSpc>
            </a:pP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It is available for the public and free for use,  subject to the terms and conditions of this License Agreement (“Agreement”).&lt;</a:t>
            </a:r>
            <a:r>
              <a:rPr lang="en-US" sz="2799" u="sng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  <a:hlinkClick r:id="rId3" tooltip="https://divvybikes.com/data-license-agreement"/>
              </a:rPr>
              <a:t>https://divvybikes.com/data-license-agreement</a:t>
            </a: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&gt;</a:t>
            </a:r>
          </a:p>
          <a:p>
            <a:pPr algn="l">
              <a:lnSpc>
                <a:spcPts val="4199"/>
              </a:lnSpc>
            </a:pP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Latest Data: January 2024 to May 2024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4599761" y="1870785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9144000" y="3127690"/>
            <a:ext cx="8800785" cy="4031620"/>
            <a:chOff x="0" y="0"/>
            <a:chExt cx="2676841" cy="12262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76841" cy="1226255"/>
            </a:xfrm>
            <a:custGeom>
              <a:avLst/>
              <a:gdLst/>
              <a:ahLst/>
              <a:cxnLst/>
              <a:rect r="r" b="b" t="t" l="l"/>
              <a:pathLst>
                <a:path h="1226255" w="2676841">
                  <a:moveTo>
                    <a:pt x="0" y="0"/>
                  </a:moveTo>
                  <a:lnTo>
                    <a:pt x="2676841" y="0"/>
                  </a:lnTo>
                  <a:lnTo>
                    <a:pt x="2676841" y="1226255"/>
                  </a:lnTo>
                  <a:lnTo>
                    <a:pt x="0" y="122625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2676841" cy="1254830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266822" y="3308942"/>
            <a:ext cx="8485043" cy="3661147"/>
          </a:xfrm>
          <a:custGeom>
            <a:avLst/>
            <a:gdLst/>
            <a:ahLst/>
            <a:cxnLst/>
            <a:rect r="r" b="b" t="t" l="l"/>
            <a:pathLst>
              <a:path h="3661147" w="8485043">
                <a:moveTo>
                  <a:pt x="0" y="0"/>
                </a:moveTo>
                <a:lnTo>
                  <a:pt x="8485042" y="0"/>
                </a:lnTo>
                <a:lnTo>
                  <a:pt x="8485042" y="3661147"/>
                </a:lnTo>
                <a:lnTo>
                  <a:pt x="0" y="36611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06871" y="942975"/>
            <a:ext cx="16230600" cy="65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DATA CLEANING AND PROCESS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06871" y="2104556"/>
            <a:ext cx="7877184" cy="8361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799" b="true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Tools</a:t>
            </a: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: Microsoft SQL</a:t>
            </a:r>
          </a:p>
          <a:p>
            <a:pPr algn="l">
              <a:lnSpc>
                <a:spcPts val="4199"/>
              </a:lnSpc>
            </a:pPr>
          </a:p>
          <a:p>
            <a:pPr algn="l">
              <a:lnSpc>
                <a:spcPts val="4199"/>
              </a:lnSpc>
            </a:pPr>
            <a:r>
              <a:rPr lang="en-US" sz="2799" b="true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Data Cleaning &amp; Processing</a:t>
            </a: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: 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Convert Datetime value to character Month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Extract the time portion from Datetime value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Round the time values to the nearest hour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Convert the time part of a Datetime value to a numerical representation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Convert Datetime value to the day of the week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Create a new variable ‘length of ride’ by computing the difference between start time and end time</a:t>
            </a:r>
          </a:p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Union datasets from each month</a:t>
            </a:r>
          </a:p>
          <a:p>
            <a:pPr algn="l">
              <a:lnSpc>
                <a:spcPts val="419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4794045" y="1857903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3068603"/>
            <a:ext cx="8115300" cy="6172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1879" indent="-405939" lvl="1">
              <a:lnSpc>
                <a:spcPts val="4888"/>
              </a:lnSpc>
              <a:buFont typeface="Arial"/>
              <a:buChar char="•"/>
            </a:pPr>
            <a:r>
              <a:rPr lang="en-US" sz="3760" spc="18">
                <a:solidFill>
                  <a:srgbClr val="004AA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Members </a:t>
            </a:r>
            <a:r>
              <a:rPr lang="en-US" sz="3760" spc="18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prefer </a:t>
            </a:r>
            <a:r>
              <a:rPr lang="en-US" b="true" sz="3760" spc="18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classic </a:t>
            </a:r>
            <a:r>
              <a:rPr lang="en-US" sz="3760" spc="18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bikes over electric bikes</a:t>
            </a:r>
          </a:p>
          <a:p>
            <a:pPr algn="l">
              <a:lnSpc>
                <a:spcPts val="4888"/>
              </a:lnSpc>
            </a:pPr>
          </a:p>
          <a:p>
            <a:pPr algn="l" marL="811879" indent="-405939" lvl="1">
              <a:lnSpc>
                <a:spcPts val="4888"/>
              </a:lnSpc>
              <a:buFont typeface="Arial"/>
              <a:buChar char="•"/>
            </a:pPr>
            <a:r>
              <a:rPr lang="en-US" sz="3760" spc="18">
                <a:solidFill>
                  <a:srgbClr val="004AA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</a:t>
            </a:r>
            <a:r>
              <a:rPr lang="en-US" sz="3760" spc="18">
                <a:solidFill>
                  <a:srgbClr val="004AA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asual users</a:t>
            </a:r>
            <a:r>
              <a:rPr lang="en-US" sz="3760" spc="18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ride </a:t>
            </a:r>
            <a:r>
              <a:rPr lang="en-US" b="true" sz="3760" spc="18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electric </a:t>
            </a:r>
            <a:r>
              <a:rPr lang="en-US" sz="3760" spc="18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bikes more frequently than classic ones. </a:t>
            </a:r>
          </a:p>
          <a:p>
            <a:pPr algn="l">
              <a:lnSpc>
                <a:spcPts val="4888"/>
              </a:lnSpc>
            </a:pPr>
          </a:p>
          <a:p>
            <a:pPr algn="l" marL="811879" indent="-405939" lvl="1">
              <a:lnSpc>
                <a:spcPts val="4888"/>
              </a:lnSpc>
              <a:buFont typeface="Arial"/>
              <a:buChar char="•"/>
            </a:pPr>
            <a:r>
              <a:rPr lang="en-US" sz="3760" spc="18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Additionally, there are more members than casual riders between January and May 2024.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956289" y="694169"/>
            <a:ext cx="5281182" cy="9287844"/>
            <a:chOff x="0" y="0"/>
            <a:chExt cx="1397628" cy="245796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97628" cy="2457964"/>
            </a:xfrm>
            <a:custGeom>
              <a:avLst/>
              <a:gdLst/>
              <a:ahLst/>
              <a:cxnLst/>
              <a:rect r="r" b="b" t="t" l="l"/>
              <a:pathLst>
                <a:path h="2457964" w="1397628">
                  <a:moveTo>
                    <a:pt x="0" y="0"/>
                  </a:moveTo>
                  <a:lnTo>
                    <a:pt x="1397628" y="0"/>
                  </a:lnTo>
                  <a:lnTo>
                    <a:pt x="1397628" y="2457964"/>
                  </a:lnTo>
                  <a:lnTo>
                    <a:pt x="0" y="24579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1397628" cy="2486539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2149266" y="855415"/>
            <a:ext cx="4858291" cy="8936235"/>
          </a:xfrm>
          <a:custGeom>
            <a:avLst/>
            <a:gdLst/>
            <a:ahLst/>
            <a:cxnLst/>
            <a:rect r="r" b="b" t="t" l="l"/>
            <a:pathLst>
              <a:path h="8936235" w="4858291">
                <a:moveTo>
                  <a:pt x="0" y="0"/>
                </a:moveTo>
                <a:lnTo>
                  <a:pt x="4858291" y="0"/>
                </a:lnTo>
                <a:lnTo>
                  <a:pt x="4858291" y="8936235"/>
                </a:lnTo>
                <a:lnTo>
                  <a:pt x="0" y="89362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06871" y="942975"/>
            <a:ext cx="16230600" cy="65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TELL THE STORY (WITH DATA)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4794045" y="1857903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6875703" y="2397068"/>
            <a:ext cx="11271874" cy="6736391"/>
            <a:chOff x="0" y="0"/>
            <a:chExt cx="3867951" cy="23115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867951" cy="2311597"/>
            </a:xfrm>
            <a:custGeom>
              <a:avLst/>
              <a:gdLst/>
              <a:ahLst/>
              <a:cxnLst/>
              <a:rect r="r" b="b" t="t" l="l"/>
              <a:pathLst>
                <a:path h="2311597" w="3867951">
                  <a:moveTo>
                    <a:pt x="0" y="0"/>
                  </a:moveTo>
                  <a:lnTo>
                    <a:pt x="3867951" y="0"/>
                  </a:lnTo>
                  <a:lnTo>
                    <a:pt x="3867951" y="2311597"/>
                  </a:lnTo>
                  <a:lnTo>
                    <a:pt x="0" y="2311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3867951" cy="2340172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055461" y="2598324"/>
            <a:ext cx="5426598" cy="5786231"/>
          </a:xfrm>
          <a:custGeom>
            <a:avLst/>
            <a:gdLst/>
            <a:ahLst/>
            <a:cxnLst/>
            <a:rect r="r" b="b" t="t" l="l"/>
            <a:pathLst>
              <a:path h="5786231" w="5426598">
                <a:moveTo>
                  <a:pt x="0" y="0"/>
                </a:moveTo>
                <a:lnTo>
                  <a:pt x="5426599" y="0"/>
                </a:lnTo>
                <a:lnTo>
                  <a:pt x="5426599" y="5786231"/>
                </a:lnTo>
                <a:lnTo>
                  <a:pt x="0" y="57862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583954" y="2589730"/>
            <a:ext cx="5347594" cy="5794824"/>
          </a:xfrm>
          <a:custGeom>
            <a:avLst/>
            <a:gdLst/>
            <a:ahLst/>
            <a:cxnLst/>
            <a:rect r="r" b="b" t="t" l="l"/>
            <a:pathLst>
              <a:path h="5794824" w="5347594">
                <a:moveTo>
                  <a:pt x="0" y="0"/>
                </a:moveTo>
                <a:lnTo>
                  <a:pt x="5347594" y="0"/>
                </a:lnTo>
                <a:lnTo>
                  <a:pt x="5347594" y="5794825"/>
                </a:lnTo>
                <a:lnTo>
                  <a:pt x="0" y="5794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06871" y="942975"/>
            <a:ext cx="16230600" cy="65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TELL THE STORY (WITH DATA)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54671" y="2821956"/>
            <a:ext cx="6157793" cy="5897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3433" indent="-386717" lvl="1">
              <a:lnSpc>
                <a:spcPts val="4657"/>
              </a:lnSpc>
              <a:buFont typeface="Arial"/>
              <a:buChar char="•"/>
            </a:pPr>
            <a:r>
              <a:rPr lang="en-US" sz="3582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Members and casual users spend the most time riding bikes in </a:t>
            </a:r>
            <a:r>
              <a:rPr lang="en-US" b="true" sz="3582" spc="17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May</a:t>
            </a:r>
            <a:r>
              <a:rPr lang="en-US" sz="3582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</a:t>
            </a:r>
          </a:p>
          <a:p>
            <a:pPr algn="l">
              <a:lnSpc>
                <a:spcPts val="4657"/>
              </a:lnSpc>
            </a:pPr>
          </a:p>
          <a:p>
            <a:pPr algn="l" marL="773433" indent="-386717" lvl="1">
              <a:lnSpc>
                <a:spcPts val="4657"/>
              </a:lnSpc>
              <a:buFont typeface="Arial"/>
              <a:buChar char="•"/>
            </a:pPr>
            <a:r>
              <a:rPr lang="en-US" sz="3582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Even though there are more members than casual users, </a:t>
            </a:r>
            <a:r>
              <a:rPr lang="en-US" sz="3582" spc="17">
                <a:solidFill>
                  <a:srgbClr val="004AA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casual users</a:t>
            </a:r>
            <a:r>
              <a:rPr lang="en-US" sz="3582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ride bikes </a:t>
            </a:r>
            <a:r>
              <a:rPr lang="en-US" b="true" sz="3582" spc="17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more frequently</a:t>
            </a:r>
            <a:r>
              <a:rPr lang="en-US" sz="3582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than members in May.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35018" y="8536955"/>
            <a:ext cx="1213859" cy="49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0"/>
              </a:lnSpc>
              <a:spcBef>
                <a:spcPct val="0"/>
              </a:spcBef>
            </a:pPr>
            <a:r>
              <a:rPr lang="en-US" sz="2614" spc="13">
                <a:solidFill>
                  <a:srgbClr val="2B2C3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65909" y="8536955"/>
            <a:ext cx="981770" cy="49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0"/>
              </a:lnSpc>
              <a:spcBef>
                <a:spcPct val="0"/>
              </a:spcBef>
            </a:pPr>
            <a:r>
              <a:rPr lang="en-US" sz="2614" spc="13">
                <a:solidFill>
                  <a:srgbClr val="2B2C3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Casual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4794045" y="1857903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7021485" y="2734083"/>
            <a:ext cx="11099792" cy="6651119"/>
            <a:chOff x="0" y="0"/>
            <a:chExt cx="4355297" cy="260974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55297" cy="2609742"/>
            </a:xfrm>
            <a:custGeom>
              <a:avLst/>
              <a:gdLst/>
              <a:ahLst/>
              <a:cxnLst/>
              <a:rect r="r" b="b" t="t" l="l"/>
              <a:pathLst>
                <a:path h="2609742" w="4355297">
                  <a:moveTo>
                    <a:pt x="0" y="0"/>
                  </a:moveTo>
                  <a:lnTo>
                    <a:pt x="4355297" y="0"/>
                  </a:lnTo>
                  <a:lnTo>
                    <a:pt x="4355297" y="2609742"/>
                  </a:lnTo>
                  <a:lnTo>
                    <a:pt x="0" y="26097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355297" cy="2638317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209646" y="2941465"/>
            <a:ext cx="5310544" cy="5714676"/>
          </a:xfrm>
          <a:custGeom>
            <a:avLst/>
            <a:gdLst/>
            <a:ahLst/>
            <a:cxnLst/>
            <a:rect r="r" b="b" t="t" l="l"/>
            <a:pathLst>
              <a:path h="5714676" w="5310544">
                <a:moveTo>
                  <a:pt x="0" y="0"/>
                </a:moveTo>
                <a:lnTo>
                  <a:pt x="5310544" y="0"/>
                </a:lnTo>
                <a:lnTo>
                  <a:pt x="5310544" y="5714676"/>
                </a:lnTo>
                <a:lnTo>
                  <a:pt x="0" y="57146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633477" y="2941465"/>
            <a:ext cx="5294373" cy="5711850"/>
          </a:xfrm>
          <a:custGeom>
            <a:avLst/>
            <a:gdLst/>
            <a:ahLst/>
            <a:cxnLst/>
            <a:rect r="r" b="b" t="t" l="l"/>
            <a:pathLst>
              <a:path h="5711850" w="5294373">
                <a:moveTo>
                  <a:pt x="0" y="0"/>
                </a:moveTo>
                <a:lnTo>
                  <a:pt x="5294373" y="0"/>
                </a:lnTo>
                <a:lnTo>
                  <a:pt x="5294373" y="5711850"/>
                </a:lnTo>
                <a:lnTo>
                  <a:pt x="0" y="57118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06871" y="942975"/>
            <a:ext cx="16230600" cy="65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TELL THE STORY (WITH DATA)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52966" y="3381475"/>
            <a:ext cx="6157793" cy="4126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3433" indent="-386717" lvl="1">
              <a:lnSpc>
                <a:spcPts val="4657"/>
              </a:lnSpc>
              <a:buFont typeface="Arial"/>
              <a:buChar char="•"/>
            </a:pPr>
            <a:r>
              <a:rPr lang="en-US" sz="3582" spc="17">
                <a:solidFill>
                  <a:srgbClr val="004AA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Members </a:t>
            </a:r>
            <a:r>
              <a:rPr lang="en-US" sz="3582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spend the most time riding bikes during </a:t>
            </a:r>
            <a:r>
              <a:rPr lang="en-US" b="true" sz="3582" spc="17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mid-week</a:t>
            </a:r>
            <a:r>
              <a:rPr lang="en-US" sz="3582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 </a:t>
            </a:r>
          </a:p>
          <a:p>
            <a:pPr algn="l">
              <a:lnSpc>
                <a:spcPts val="4657"/>
              </a:lnSpc>
            </a:pPr>
          </a:p>
          <a:p>
            <a:pPr algn="l" marL="773433" indent="-386717" lvl="1">
              <a:lnSpc>
                <a:spcPts val="4657"/>
              </a:lnSpc>
              <a:buFont typeface="Arial"/>
              <a:buChar char="•"/>
            </a:pPr>
            <a:r>
              <a:rPr lang="en-US" sz="3582" spc="17">
                <a:solidFill>
                  <a:srgbClr val="004AA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Casual users</a:t>
            </a:r>
            <a:r>
              <a:rPr lang="en-US" sz="3582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spend the most time riding bikes during </a:t>
            </a:r>
            <a:r>
              <a:rPr lang="en-US" b="true" sz="3582" spc="17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weekends</a:t>
            </a:r>
            <a:r>
              <a:rPr lang="en-US" sz="3582" spc="17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77146" y="8762784"/>
            <a:ext cx="1213859" cy="49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0"/>
              </a:lnSpc>
              <a:spcBef>
                <a:spcPct val="0"/>
              </a:spcBef>
            </a:pPr>
            <a:r>
              <a:rPr lang="en-US" sz="2614" spc="13">
                <a:solidFill>
                  <a:srgbClr val="2B2C3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08038" y="8762784"/>
            <a:ext cx="981770" cy="49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0"/>
              </a:lnSpc>
              <a:spcBef>
                <a:spcPct val="0"/>
              </a:spcBef>
            </a:pPr>
            <a:r>
              <a:rPr lang="en-US" sz="2614" spc="13">
                <a:solidFill>
                  <a:srgbClr val="2B2C3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Casual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4794045" y="1857903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6838854" y="2565576"/>
            <a:ext cx="11293383" cy="6371532"/>
            <a:chOff x="0" y="0"/>
            <a:chExt cx="3387301" cy="191105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87301" cy="1911057"/>
            </a:xfrm>
            <a:custGeom>
              <a:avLst/>
              <a:gdLst/>
              <a:ahLst/>
              <a:cxnLst/>
              <a:rect r="r" b="b" t="t" l="l"/>
              <a:pathLst>
                <a:path h="1911057" w="3387301">
                  <a:moveTo>
                    <a:pt x="0" y="0"/>
                  </a:moveTo>
                  <a:lnTo>
                    <a:pt x="3387301" y="0"/>
                  </a:lnTo>
                  <a:lnTo>
                    <a:pt x="3387301" y="1911057"/>
                  </a:lnTo>
                  <a:lnTo>
                    <a:pt x="0" y="19110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3387301" cy="1939632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045810" y="2768897"/>
            <a:ext cx="5387208" cy="5497026"/>
          </a:xfrm>
          <a:custGeom>
            <a:avLst/>
            <a:gdLst/>
            <a:ahLst/>
            <a:cxnLst/>
            <a:rect r="r" b="b" t="t" l="l"/>
            <a:pathLst>
              <a:path h="5497026" w="5387208">
                <a:moveTo>
                  <a:pt x="0" y="0"/>
                </a:moveTo>
                <a:lnTo>
                  <a:pt x="5387208" y="0"/>
                </a:lnTo>
                <a:lnTo>
                  <a:pt x="5387208" y="5497026"/>
                </a:lnTo>
                <a:lnTo>
                  <a:pt x="0" y="54970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537051" y="2768897"/>
            <a:ext cx="5368712" cy="5502473"/>
          </a:xfrm>
          <a:custGeom>
            <a:avLst/>
            <a:gdLst/>
            <a:ahLst/>
            <a:cxnLst/>
            <a:rect r="r" b="b" t="t" l="l"/>
            <a:pathLst>
              <a:path h="5502473" w="5368712">
                <a:moveTo>
                  <a:pt x="0" y="0"/>
                </a:moveTo>
                <a:lnTo>
                  <a:pt x="5368712" y="0"/>
                </a:lnTo>
                <a:lnTo>
                  <a:pt x="5368712" y="5502473"/>
                </a:lnTo>
                <a:lnTo>
                  <a:pt x="0" y="55024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06871" y="942975"/>
            <a:ext cx="16230600" cy="65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b="true" sz="3714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TELL THE STORY (WITH DATA)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4334" y="2129774"/>
            <a:ext cx="6463885" cy="7603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5984" indent="-297992" lvl="1">
              <a:lnSpc>
                <a:spcPts val="3588"/>
              </a:lnSpc>
              <a:buFont typeface="Arial"/>
              <a:buChar char="•"/>
            </a:pPr>
            <a:r>
              <a:rPr lang="en-US" sz="2760" spc="13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ride length for both members and casual users </a:t>
            </a:r>
            <a:r>
              <a:rPr lang="en-US" b="true" sz="2760" spc="13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peaks at 5 PM</a:t>
            </a:r>
            <a:r>
              <a:rPr lang="en-US" sz="2760" spc="13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, reaching 1,166,240, before dropping rapidly and continuing to decrease throughout the night. </a:t>
            </a:r>
          </a:p>
          <a:p>
            <a:pPr algn="l">
              <a:lnSpc>
                <a:spcPts val="3588"/>
              </a:lnSpc>
            </a:pPr>
          </a:p>
          <a:p>
            <a:pPr algn="l" marL="595984" indent="-297992" lvl="1">
              <a:lnSpc>
                <a:spcPts val="3588"/>
              </a:lnSpc>
              <a:buFont typeface="Arial"/>
              <a:buChar char="•"/>
            </a:pPr>
            <a:r>
              <a:rPr lang="en-US" sz="2760" spc="13">
                <a:solidFill>
                  <a:srgbClr val="004AA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Members</a:t>
            </a:r>
            <a:r>
              <a:rPr lang="en-US" sz="2760" spc="13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' ride length sees its </a:t>
            </a:r>
            <a:r>
              <a:rPr lang="en-US" b="true" sz="2760" spc="13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second-highest point at 8 AM</a:t>
            </a:r>
            <a:r>
              <a:rPr lang="en-US" sz="2760" spc="13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, with a slight dip followed by a steady climb until 5 PM. In contrast, </a:t>
            </a:r>
            <a:r>
              <a:rPr lang="en-US" sz="2760" spc="13">
                <a:solidFill>
                  <a:srgbClr val="004AA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casual users</a:t>
            </a:r>
            <a:r>
              <a:rPr lang="en-US" sz="2760" spc="13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' ride length consistently increases until it peaks at 5 PM. </a:t>
            </a:r>
          </a:p>
          <a:p>
            <a:pPr algn="l">
              <a:lnSpc>
                <a:spcPts val="3588"/>
              </a:lnSpc>
            </a:pPr>
          </a:p>
          <a:p>
            <a:pPr algn="l" marL="595984" indent="-297992" lvl="1">
              <a:lnSpc>
                <a:spcPts val="3588"/>
              </a:lnSpc>
              <a:buFont typeface="Arial"/>
              <a:buChar char="•"/>
            </a:pPr>
            <a:r>
              <a:rPr lang="en-US" sz="2760" spc="13">
                <a:solidFill>
                  <a:srgbClr val="004AA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Members</a:t>
            </a:r>
            <a:r>
              <a:rPr lang="en-US" sz="2760" spc="13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' ride length begins to rise from 4 AM, while </a:t>
            </a:r>
            <a:r>
              <a:rPr lang="en-US" sz="2760" spc="13">
                <a:solidFill>
                  <a:srgbClr val="004AA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casual users</a:t>
            </a:r>
            <a:r>
              <a:rPr lang="en-US" sz="2760" spc="13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' ride length starts to increase an hour later, at 5 AM.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91188" y="8313431"/>
            <a:ext cx="1213859" cy="49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0"/>
              </a:lnSpc>
              <a:spcBef>
                <a:spcPct val="0"/>
              </a:spcBef>
            </a:pPr>
            <a:r>
              <a:rPr lang="en-US" sz="2614" spc="13">
                <a:solidFill>
                  <a:srgbClr val="2B2C3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Member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22080" y="8313431"/>
            <a:ext cx="981770" cy="49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0"/>
              </a:lnSpc>
              <a:spcBef>
                <a:spcPct val="0"/>
              </a:spcBef>
            </a:pPr>
            <a:r>
              <a:rPr lang="en-US" sz="2614" spc="13">
                <a:solidFill>
                  <a:srgbClr val="2B2C3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Casual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DAGPc5WGOzw</dc:identifier>
  <dcterms:modified xsi:type="dcterms:W3CDTF">2011-08-01T06:04:30Z</dcterms:modified>
  <cp:revision>1</cp:revision>
  <dc:title>Cyclistic Bike-Share Project</dc:title>
</cp:coreProperties>
</file>

<file path=docProps/thumbnail.jpeg>
</file>